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73" r:id="rId3"/>
    <p:sldId id="257" r:id="rId4"/>
    <p:sldId id="263" r:id="rId5"/>
    <p:sldId id="279" r:id="rId6"/>
    <p:sldId id="267" r:id="rId7"/>
    <p:sldId id="268" r:id="rId8"/>
    <p:sldId id="274" r:id="rId9"/>
    <p:sldId id="264" r:id="rId10"/>
    <p:sldId id="270" r:id="rId11"/>
    <p:sldId id="276" r:id="rId12"/>
    <p:sldId id="278" r:id="rId13"/>
    <p:sldId id="277" r:id="rId14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Arial Unicode MS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Arial Unicode MS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Arial Unicode MS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Arial Unicode MS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charset="0"/>
      <a:defRPr kern="1200">
        <a:solidFill>
          <a:schemeClr val="bg1"/>
        </a:solidFill>
        <a:latin typeface="Arial" charset="0"/>
        <a:ea typeface="ＭＳ Ｐゴシック" charset="0"/>
        <a:cs typeface="Arial Unicode MS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Arial Unicode MS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Arial Unicode MS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Arial Unicode MS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0687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2058" name="Rectangle 10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0888" cy="34178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9" name="Rectangle 11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0687" cy="44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Calibri" charset="0"/>
              </a:defRPr>
            </a:lvl1pPr>
          </a:lstStyle>
          <a:p>
            <a:fld id="{71983E2B-E2F6-7644-B9BB-43CB0D8DF4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83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2C62FE-BB78-9B43-AADA-2C082C958249}" type="slidenum">
              <a:rPr lang="en-US"/>
              <a:pPr/>
              <a:t>1</a:t>
            </a:fld>
            <a:endParaRPr lang="en-US"/>
          </a:p>
        </p:txBody>
      </p:sp>
      <p:sp>
        <p:nvSpPr>
          <p:cNvPr id="2150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150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A1286E7-AACC-DB45-A6EB-99BF86E636A3}" type="slidenum">
              <a:rPr lang="en-US"/>
              <a:pPr/>
              <a:t>3</a:t>
            </a:fld>
            <a:endParaRPr lang="en-US"/>
          </a:p>
        </p:txBody>
      </p:sp>
      <p:sp>
        <p:nvSpPr>
          <p:cNvPr id="2252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253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3A6B32-3444-7D4E-BD36-EBD455B5A797}" type="slidenum">
              <a:rPr lang="en-US"/>
              <a:pPr/>
              <a:t>4</a:t>
            </a:fld>
            <a:endParaRPr lang="en-US"/>
          </a:p>
        </p:txBody>
      </p:sp>
      <p:sp>
        <p:nvSpPr>
          <p:cNvPr id="2867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3A6B32-3444-7D4E-BD36-EBD455B5A797}" type="slidenum">
              <a:rPr lang="en-US"/>
              <a:pPr/>
              <a:t>5</a:t>
            </a:fld>
            <a:endParaRPr lang="en-US"/>
          </a:p>
        </p:txBody>
      </p:sp>
      <p:sp>
        <p:nvSpPr>
          <p:cNvPr id="2867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7079C4-546A-9344-9687-84D9BD178043}" type="slidenum">
              <a:rPr lang="en-US"/>
              <a:pPr/>
              <a:t>6</a:t>
            </a:fld>
            <a:endParaRPr lang="en-US"/>
          </a:p>
        </p:txBody>
      </p:sp>
      <p:sp>
        <p:nvSpPr>
          <p:cNvPr id="3276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27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58EC08-D6D7-0C49-BF23-611395E1C101}" type="slidenum">
              <a:rPr lang="en-US"/>
              <a:pPr/>
              <a:t>7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90A1174-264A-2A47-97FC-1C8E4F5C144C}" type="slidenum">
              <a:rPr lang="en-US"/>
              <a:pPr/>
              <a:t>9</a:t>
            </a:fld>
            <a:endParaRPr lang="en-US"/>
          </a:p>
        </p:txBody>
      </p:sp>
      <p:sp>
        <p:nvSpPr>
          <p:cNvPr id="2969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96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8D24EDF-B40F-B543-9F72-A1007EB74827}" type="slidenum">
              <a:rPr lang="en-US"/>
              <a:pPr/>
              <a:t>10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6875" cy="41068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347BF08-79FF-474B-BD9C-1EC5050200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9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EABF8B1-0D8F-5C47-B1A1-BC32C9A42F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8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1463" y="274638"/>
            <a:ext cx="2054225" cy="5840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1863" cy="5840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FDA1F4B-1E17-6F41-9208-0C7BDB6B9C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6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A1DCB0-3FA1-E946-94D7-C120003B01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6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D5EAF74-1DC3-3141-871D-6202EFD30F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37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3838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4D33A27-A185-674C-8170-30E3887F19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246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7AD7D21-7C11-3246-8294-3035D9D7E4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7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6524D74-E3B4-6B40-B90B-DEEE3E95D9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66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01C0CC3-9277-D948-BED3-E9DA96AAEB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17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41C36C6-804F-1841-8B3A-8707831491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9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FB67CFD-453E-CD4C-A001-4CB947021C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33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18488" cy="113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8488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3175"/>
            <a:ext cx="2122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3175"/>
            <a:ext cx="2122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FF3C9AED-A346-DA4B-A3F4-20051E4ADCF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Calibri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28625" y="1428750"/>
            <a:ext cx="68072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4000">
              <a:solidFill>
                <a:srgbClr val="000000"/>
              </a:solidFill>
              <a:latin typeface="Imprint MT Shadow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4000">
              <a:solidFill>
                <a:srgbClr val="000000"/>
              </a:solidFill>
              <a:latin typeface="Imprint MT Shadow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>
                <a:solidFill>
                  <a:srgbClr val="000000"/>
                </a:solidFill>
                <a:latin typeface="Imprint MT Shadow" charset="0"/>
              </a:rPr>
              <a:t>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4000">
              <a:solidFill>
                <a:srgbClr val="000000"/>
              </a:solidFill>
              <a:latin typeface="Imprint MT Shadow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4000">
              <a:solidFill>
                <a:srgbClr val="000000"/>
              </a:solidFill>
              <a:latin typeface="Imprint MT Shadow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4000">
              <a:solidFill>
                <a:srgbClr val="000000"/>
              </a:solidFill>
              <a:latin typeface="Imprint MT Shadow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42938" y="4214813"/>
            <a:ext cx="65722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>
              <a:solidFill>
                <a:srgbClr val="000000"/>
              </a:solidFill>
              <a:latin typeface="Imprint MT Shadow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400">
                <a:solidFill>
                  <a:srgbClr val="000000"/>
                </a:solidFill>
                <a:latin typeface="Imprint MT Shadow" charset="0"/>
              </a:rPr>
              <a:t>		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382713" y="1800225"/>
            <a:ext cx="6357937" cy="2618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INTERNET GOVERNANCE AND OPEN SOURCE SOFTWARE</a:t>
            </a:r>
            <a:endParaRPr lang="en-US" b="1" dirty="0" smtClean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b="1" dirty="0" smtClean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 smtClean="0">
                <a:solidFill>
                  <a:srgbClr val="000000"/>
                </a:solidFill>
              </a:rPr>
              <a:t>PRESENTATION BY SEAPARO </a:t>
            </a:r>
            <a:r>
              <a:rPr lang="en-US" b="1" dirty="0" smtClean="0">
                <a:solidFill>
                  <a:srgbClr val="000000"/>
                </a:solidFill>
              </a:rPr>
              <a:t>PHALA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 smtClean="0">
                <a:solidFill>
                  <a:srgbClr val="000000"/>
                </a:solidFill>
              </a:rPr>
              <a:t>CIO,  DEPARTMENT OF ARTS AND CULTURE</a:t>
            </a:r>
            <a:endParaRPr lang="en-US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 b="1" dirty="0" smtClean="0">
                <a:latin typeface="Calibri" charset="0"/>
              </a:rPr>
              <a:t>Culture meets Digital</a:t>
            </a:r>
            <a:endParaRPr lang="en-US" sz="3600" b="1" dirty="0">
              <a:latin typeface="Calibri" charset="0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178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spcBef>
                <a:spcPts val="800"/>
              </a:spcBef>
              <a:buClrTx/>
              <a:buFontTx/>
              <a:buNone/>
            </a:pPr>
            <a:r>
              <a:rPr lang="en-ZA" sz="2000" u="sng" dirty="0" smtClean="0">
                <a:latin typeface="Tahoma" charset="0"/>
              </a:rPr>
              <a:t>Initiatives at the Department of Arts and Culture</a:t>
            </a:r>
            <a:endParaRPr lang="en-ZA" sz="2000" u="sng" dirty="0">
              <a:latin typeface="Tahoma" charset="0"/>
            </a:endParaRPr>
          </a:p>
          <a:p>
            <a:pPr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Drive towards FOSS  technologies to implement government policy and legislative requirements</a:t>
            </a:r>
          </a:p>
          <a:p>
            <a:pPr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FOSS used for core systems, amongst others:-</a:t>
            </a:r>
            <a:endParaRPr lang="en-ZA" sz="2000" dirty="0">
              <a:latin typeface="Tahoma" charset="0"/>
            </a:endParaRPr>
          </a:p>
          <a:p>
            <a:pPr lvl="1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Tahoma" charset="0"/>
              </a:rPr>
              <a:t>Enterprise Content Management</a:t>
            </a:r>
          </a:p>
          <a:p>
            <a:pPr lvl="1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Tahoma" charset="0"/>
              </a:rPr>
              <a:t>National Automated Archival Information Retrieval System  (NAAIRS)</a:t>
            </a:r>
          </a:p>
          <a:p>
            <a:pPr lvl="1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Tahoma" charset="0"/>
              </a:rPr>
              <a:t>New National Archives Website, DAC Website and Intranet on Drupal</a:t>
            </a:r>
          </a:p>
          <a:p>
            <a:pPr lvl="1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Tahoma" charset="0"/>
              </a:rPr>
              <a:t>South African Heritage Resources Information Retrieval System (SAHRIS)</a:t>
            </a:r>
          </a:p>
          <a:p>
            <a:pPr lvl="1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sz="2000" dirty="0" smtClean="0">
                <a:latin typeface="Tahoma" charset="0"/>
              </a:rPr>
              <a:t>Linux Desktops at the National Library of SA</a:t>
            </a:r>
          </a:p>
          <a:p>
            <a:pPr marL="457200" lvl="1" indent="0">
              <a:spcBef>
                <a:spcPts val="800"/>
              </a:spcBef>
              <a:buClrTx/>
            </a:pPr>
            <a:endParaRPr lang="en-ZA" sz="1600" i="1" dirty="0">
              <a:latin typeface="Tahoma" charset="0"/>
            </a:endParaRPr>
          </a:p>
          <a:p>
            <a:pPr>
              <a:spcBef>
                <a:spcPts val="800"/>
              </a:spcBef>
              <a:buClrTx/>
              <a:buFontTx/>
              <a:buNone/>
            </a:pPr>
            <a:endParaRPr lang="en-ZA" sz="1600" i="1" dirty="0">
              <a:latin typeface="Tahoma" charset="0"/>
            </a:endParaRP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428625" y="1428750"/>
            <a:ext cx="8286750" cy="1588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/>
          </a:ln>
          <a:effectLst>
            <a:outerShdw blurRad="63500"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What is to be done by </a:t>
            </a:r>
            <a:r>
              <a:rPr lang="en-ZA" b="1" dirty="0" err="1" smtClean="0"/>
              <a:t>Drupalists</a:t>
            </a:r>
            <a:r>
              <a:rPr lang="en-ZA" b="1" dirty="0" smtClean="0"/>
              <a:t>?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18488" cy="4681736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ZA" sz="2800" dirty="0" smtClean="0"/>
              <a:t>Talk about successful FOSS implementations in government and elsewhere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ZA" sz="2800" dirty="0" smtClean="0"/>
              <a:t>Mobilise towards an active non-governmental community to engage and challenge government on OSS and internet policy matters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ZA" sz="2800" dirty="0" smtClean="0"/>
              <a:t>Actively get involved in the  internet governance debate through the various fora and organisations </a:t>
            </a:r>
            <a:r>
              <a:rPr lang="en-ZA" sz="2800" dirty="0" err="1" smtClean="0"/>
              <a:t>e.g</a:t>
            </a:r>
            <a:r>
              <a:rPr lang="en-ZA" sz="2800" dirty="0" smtClean="0"/>
              <a:t> Internet Society, Internet Governance Forum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ZA" sz="2800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428625" y="1428750"/>
            <a:ext cx="8286750" cy="1588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/>
          </a:ln>
          <a:effectLst>
            <a:outerShdw blurRad="63500"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ZA" dirty="0" smtClean="0"/>
          </a:p>
          <a:p>
            <a:pPr algn="ctr"/>
            <a:endParaRPr lang="en-ZA" dirty="0" smtClean="0"/>
          </a:p>
          <a:p>
            <a:pPr algn="ctr"/>
            <a:r>
              <a:rPr lang="en-ZA" b="1" dirty="0" smtClean="0"/>
              <a:t>SOFTWARE and INTERNET FREEDOM IN OUR LIFETIME!</a:t>
            </a: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59610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ZA" dirty="0" smtClean="0"/>
              <a:t>Thanks you!</a:t>
            </a:r>
          </a:p>
          <a:p>
            <a:pPr algn="ctr"/>
            <a:endParaRPr lang="en-ZA" dirty="0"/>
          </a:p>
          <a:p>
            <a:pPr algn="ctr"/>
            <a:r>
              <a:rPr lang="en-ZA" dirty="0" smtClean="0"/>
              <a:t>Contact:</a:t>
            </a:r>
          </a:p>
          <a:p>
            <a:pPr algn="ctr"/>
            <a:r>
              <a:rPr lang="en-ZA" dirty="0" smtClean="0"/>
              <a:t>Seaparo Phala</a:t>
            </a:r>
          </a:p>
          <a:p>
            <a:pPr algn="ctr"/>
            <a:r>
              <a:rPr lang="en-ZA" dirty="0" smtClean="0"/>
              <a:t>Cell:  082 389  9023</a:t>
            </a:r>
          </a:p>
          <a:p>
            <a:pPr algn="ctr"/>
            <a:r>
              <a:rPr lang="en-ZA" dirty="0" smtClean="0"/>
              <a:t>Email:  Seaparo.Phala@dac.gov.za</a:t>
            </a:r>
            <a:endParaRPr lang="en-ZA" dirty="0"/>
          </a:p>
          <a:p>
            <a:pPr algn="ctr"/>
            <a:r>
              <a:rPr lang="en-ZA" dirty="0" smtClean="0"/>
              <a:t>Twitter: @</a:t>
            </a:r>
            <a:r>
              <a:rPr lang="en-ZA" dirty="0" err="1" smtClean="0"/>
              <a:t>SeaparoP</a:t>
            </a:r>
            <a:endParaRPr lang="en-ZA" dirty="0" smtClean="0"/>
          </a:p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3163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8488" cy="987871"/>
          </a:xfrm>
        </p:spPr>
        <p:txBody>
          <a:bodyPr/>
          <a:lstStyle/>
          <a:p>
            <a:r>
              <a:rPr lang="en-ZA" dirty="0" smtClean="0"/>
              <a:t>Overview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18488" cy="54006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sz="3000" dirty="0" smtClean="0"/>
              <a:t>What is Internet Governance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sz="3000" dirty="0" smtClean="0"/>
              <a:t>Internet Governance Issues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sz="3000" dirty="0" smtClean="0"/>
              <a:t>African Declaration on Internet Rights and Freedoms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sz="3000" dirty="0" smtClean="0"/>
              <a:t>Linkages between internet rights and open sources software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sz="3000" dirty="0" smtClean="0"/>
              <a:t>South African Policy on Open Source Software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sz="3000" dirty="0" smtClean="0"/>
              <a:t>Using Open Source to contribute towards growth of the Digital Economy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sz="3000" dirty="0" smtClean="0"/>
              <a:t>Conclusion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ZA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455621" y="1196752"/>
            <a:ext cx="8286750" cy="1588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/>
          </a:ln>
          <a:effectLst>
            <a:outerShdw blurRad="63500"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1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57200" y="-84138"/>
            <a:ext cx="8229600" cy="185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000" dirty="0" smtClean="0">
                <a:latin typeface="Calibri" charset="0"/>
              </a:rPr>
              <a:t>What is Internet Governance</a:t>
            </a:r>
            <a:endParaRPr lang="en-US" sz="4000" b="1" dirty="0">
              <a:latin typeface="Calibri" charset="0"/>
            </a:endParaRP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507288" cy="456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1788" indent="-331788"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</a:pPr>
            <a:r>
              <a:rPr lang="en-US" sz="2800" dirty="0" smtClean="0">
                <a:latin typeface="Calibri" charset="0"/>
              </a:rPr>
              <a:t>No one owns  the internet, hence the need for internet governance</a:t>
            </a:r>
          </a:p>
          <a:p>
            <a:pPr marL="0" indent="0">
              <a:lnSpc>
                <a:spcPct val="90000"/>
              </a:lnSpc>
              <a:spcBef>
                <a:spcPts val="700"/>
              </a:spcBef>
            </a:pPr>
            <a:endParaRPr lang="en-US" sz="2800" dirty="0" smtClean="0">
              <a:latin typeface="+mn-lt"/>
            </a:endParaRPr>
          </a:p>
          <a:p>
            <a:pPr marL="0" indent="0" algn="ctr">
              <a:lnSpc>
                <a:spcPct val="90000"/>
              </a:lnSpc>
              <a:spcBef>
                <a:spcPts val="700"/>
              </a:spcBef>
            </a:pPr>
            <a:r>
              <a:rPr lang="en-ZA" sz="2800" dirty="0" smtClean="0">
                <a:latin typeface="+mn-lt"/>
              </a:rPr>
              <a:t>“The </a:t>
            </a:r>
            <a:r>
              <a:rPr lang="en-ZA" sz="2800" dirty="0">
                <a:latin typeface="+mn-lt"/>
              </a:rPr>
              <a:t>development and application by Governments, the private sector and civil society, in their respective roles, of shared principles,  norms, rules, decision-making procedures, and programmes that shape the  evolution and use of the </a:t>
            </a:r>
            <a:r>
              <a:rPr lang="en-ZA" sz="2800" dirty="0" smtClean="0">
                <a:latin typeface="+mn-lt"/>
              </a:rPr>
              <a:t>Internet”</a:t>
            </a:r>
          </a:p>
          <a:p>
            <a:pPr marL="0" indent="0" algn="ctr">
              <a:lnSpc>
                <a:spcPct val="90000"/>
              </a:lnSpc>
              <a:spcBef>
                <a:spcPts val="700"/>
              </a:spcBef>
            </a:pPr>
            <a:endParaRPr lang="en-US" sz="2800" dirty="0" smtClean="0">
              <a:latin typeface="+mn-lt"/>
            </a:endParaRPr>
          </a:p>
          <a:p>
            <a:pPr marL="457200" indent="-457200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+mn-lt"/>
              </a:rPr>
              <a:t>Simply put, internet governance </a:t>
            </a:r>
            <a:r>
              <a:rPr lang="en-ZA" sz="2800" dirty="0">
                <a:latin typeface="+mn-lt"/>
              </a:rPr>
              <a:t>refers to </a:t>
            </a:r>
            <a:r>
              <a:rPr lang="en-ZA" sz="2800" dirty="0" smtClean="0">
                <a:latin typeface="+mn-lt"/>
              </a:rPr>
              <a:t>the processes </a:t>
            </a:r>
            <a:r>
              <a:rPr lang="en-ZA" sz="2800" dirty="0">
                <a:latin typeface="+mn-lt"/>
              </a:rPr>
              <a:t>that impact how the Internet is managed.</a:t>
            </a:r>
            <a:endParaRPr lang="en-US" sz="2800" dirty="0" smtClean="0">
              <a:latin typeface="+mn-lt"/>
            </a:endParaRPr>
          </a:p>
          <a:p>
            <a:pPr marL="914400" lvl="1" indent="-457200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v"/>
            </a:pPr>
            <a:endParaRPr lang="en-US" sz="2800" dirty="0" smtClean="0">
              <a:latin typeface="Calibri" charset="0"/>
            </a:endParaRPr>
          </a:p>
          <a:p>
            <a:pPr marL="914400" lvl="1" indent="-457200">
              <a:lnSpc>
                <a:spcPct val="90000"/>
              </a:lnSpc>
              <a:spcBef>
                <a:spcPts val="700"/>
              </a:spcBef>
              <a:buFont typeface="Wingdings" panose="05000000000000000000" pitchFamily="2" charset="2"/>
              <a:buChar char="v"/>
            </a:pPr>
            <a:endParaRPr lang="en-US" sz="2800" dirty="0" smtClean="0">
              <a:latin typeface="Calibri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endParaRPr lang="en-US" sz="2800" dirty="0">
              <a:latin typeface="Calibri" charset="0"/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428625" y="1428750"/>
            <a:ext cx="8286750" cy="1588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/>
          </a:ln>
          <a:effectLst>
            <a:outerShdw blurRad="63500"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116632"/>
            <a:ext cx="8229600" cy="922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 dirty="0" smtClean="0">
                <a:latin typeface="Calibri" charset="0"/>
              </a:rPr>
              <a:t>Internet Governance Issues</a:t>
            </a:r>
            <a:endParaRPr lang="en-US" sz="4400" dirty="0">
              <a:latin typeface="Calibri" charset="0"/>
            </a:endParaRP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428625" y="1124744"/>
            <a:ext cx="8286750" cy="1588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/>
          </a:ln>
          <a:effectLst>
            <a:outerShdw blurRad="63500"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172383"/>
              </p:ext>
            </p:extLst>
          </p:nvPr>
        </p:nvGraphicFramePr>
        <p:xfrm>
          <a:off x="323528" y="1597496"/>
          <a:ext cx="8568952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5328592"/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Access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Cost, Infrastructure, User experience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Children and the Internet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Inappropriate content ,</a:t>
                      </a:r>
                      <a:r>
                        <a:rPr lang="en-ZA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behaviour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Domain Name System Security Extensions  (DNSSEC)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Helps to ensure that you are</a:t>
                      </a:r>
                      <a:r>
                        <a:rPr lang="en-ZA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communicating with the correct website or service, provides us with a platform for future innovations to enhance user confidence in Internet-based services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Encryption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Prevent</a:t>
                      </a:r>
                      <a:r>
                        <a:rPr lang="en-ZA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pervasive monitoring, promote privacy, confidentiality</a:t>
                      </a:r>
                      <a:endParaRPr lang="en-ZA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Human Rights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dirty="0" smtClean="0"/>
                        <a:t>Internet</a:t>
                      </a:r>
                      <a:r>
                        <a:rPr lang="en-ZA" baseline="0" dirty="0" smtClean="0"/>
                        <a:t> rights are human rights.</a:t>
                      </a:r>
                    </a:p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</a:t>
                      </a:r>
                      <a:r>
                        <a:rPr lang="en-ZA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citizens </a:t>
                      </a:r>
                      <a:r>
                        <a:rPr lang="en-Z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deserve to have their rights protected on the Internet (online)</a:t>
                      </a:r>
                      <a:r>
                        <a:rPr lang="en-ZA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Z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well as offline</a:t>
                      </a:r>
                      <a:endParaRPr lang="en-ZA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1" dirty="0" smtClean="0"/>
                        <a:t>Innovation</a:t>
                      </a:r>
                      <a:endParaRPr lang="en-Z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dirty="0" smtClean="0"/>
                        <a:t>Drive new ideas and visions, improve quality of</a:t>
                      </a:r>
                      <a:r>
                        <a:rPr lang="en-ZA" baseline="0" dirty="0" smtClean="0"/>
                        <a:t> life and improve economic  growth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b="0" dirty="0" smtClean="0"/>
                        <a:t>Internet Exchange Points (IXPs)</a:t>
                      </a:r>
                      <a:endParaRPr lang="en-ZA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dirty="0" smtClean="0"/>
                        <a:t>In</a:t>
                      </a:r>
                      <a:r>
                        <a:rPr lang="en-ZA" baseline="0" dirty="0" smtClean="0"/>
                        <a:t> South Africa: </a:t>
                      </a:r>
                      <a:r>
                        <a:rPr lang="en-ZA" dirty="0" smtClean="0"/>
                        <a:t>Johannesburg, Durban</a:t>
                      </a:r>
                      <a:r>
                        <a:rPr lang="en-ZA" baseline="0" dirty="0" smtClean="0"/>
                        <a:t>, Cape Town 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116632"/>
            <a:ext cx="8229600" cy="922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 dirty="0" smtClean="0">
                <a:latin typeface="Calibri" charset="0"/>
              </a:rPr>
              <a:t>Internet Governance Issues … </a:t>
            </a:r>
            <a:r>
              <a:rPr lang="en-US" sz="4400" dirty="0" err="1" smtClean="0">
                <a:latin typeface="Calibri" charset="0"/>
              </a:rPr>
              <a:t>cont</a:t>
            </a:r>
            <a:endParaRPr lang="en-US" sz="4400" dirty="0">
              <a:latin typeface="Calibri" charset="0"/>
            </a:endParaRP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428625" y="1124744"/>
            <a:ext cx="8286750" cy="1588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/>
          </a:ln>
          <a:effectLst>
            <a:outerShdw blurRad="63500"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470981"/>
              </p:ext>
            </p:extLst>
          </p:nvPr>
        </p:nvGraphicFramePr>
        <p:xfrm>
          <a:off x="323528" y="1268760"/>
          <a:ext cx="8568952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5328592"/>
              </a:tblGrid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Internet</a:t>
                      </a:r>
                      <a:r>
                        <a:rPr lang="en-ZA" baseline="0" dirty="0" smtClean="0"/>
                        <a:t> Regulation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Censorship of data, and controlling or restricting  aspects of  the Internet such as domain registration, IP address control </a:t>
                      </a:r>
                      <a:r>
                        <a:rPr lang="en-ZA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en-Z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Net Neutrality</a:t>
                      </a:r>
                      <a:r>
                        <a:rPr lang="en-ZA" baseline="0" dirty="0" smtClean="0"/>
                        <a:t> 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ISPs should treat all lawful Internet content in a neutral manner – no</a:t>
                      </a:r>
                      <a:r>
                        <a:rPr lang="en-ZA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preferential treatment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Online Identity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dirty="0" smtClean="0"/>
                        <a:t>Digital footprint, right to</a:t>
                      </a:r>
                      <a:r>
                        <a:rPr lang="en-ZA" baseline="0" dirty="0" smtClean="0"/>
                        <a:t> be forgotten/delisted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 smtClean="0"/>
                        <a:t>Open Standards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Z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internet is based on open, non-proprietary standards</a:t>
                      </a:r>
                      <a:r>
                        <a:rPr lang="en-ZA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is key to </a:t>
                      </a:r>
                      <a:r>
                        <a:rPr lang="en-ZA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allowing devices, services, and applications to work together across a wide and dispersed network of networks</a:t>
                      </a:r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97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 dirty="0" smtClean="0">
                <a:latin typeface="Calibri" charset="0"/>
              </a:rPr>
              <a:t>African Declaration on Internet Rights and Freedoms</a:t>
            </a:r>
            <a:endParaRPr lang="en-US" sz="4400" dirty="0">
              <a:latin typeface="Calibri" charset="0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57200" y="1412776"/>
            <a:ext cx="8363272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1788" indent="-331788"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1788" algn="l"/>
                <a:tab pos="779463" algn="l"/>
                <a:tab pos="1228725" algn="l"/>
                <a:tab pos="1677988" algn="l"/>
                <a:tab pos="2127250" algn="l"/>
                <a:tab pos="2576513" algn="l"/>
                <a:tab pos="3025775" algn="l"/>
                <a:tab pos="3475038" algn="l"/>
                <a:tab pos="3924300" algn="l"/>
                <a:tab pos="4373563" algn="l"/>
                <a:tab pos="4822825" algn="l"/>
                <a:tab pos="5272088" algn="l"/>
                <a:tab pos="5721350" algn="l"/>
                <a:tab pos="6170613" algn="l"/>
                <a:tab pos="6619875" algn="l"/>
                <a:tab pos="7069138" algn="l"/>
                <a:tab pos="7518400" algn="l"/>
                <a:tab pos="7967663" algn="l"/>
                <a:tab pos="8416925" algn="l"/>
                <a:tab pos="8866188" algn="l"/>
                <a:tab pos="931545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spcBef>
                <a:spcPts val="800"/>
              </a:spcBef>
              <a:buFont typeface="Arial" charset="0"/>
              <a:buChar char="•"/>
            </a:pPr>
            <a:r>
              <a:rPr lang="en-ZA" sz="2400" dirty="0" smtClean="0">
                <a:latin typeface="Tahoma" charset="0"/>
              </a:rPr>
              <a:t>Key Principles of the Declaration:-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Openness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Internet Access and Affordability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Right to Information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Freedom of Assembly and Association and the Internet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Cultural and Linguistic Diversity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Privacy and Personal Data Protection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Security, Stability and Resilience of the Internet 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Marginalised Groups and Groups at Risk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Right to Due Process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Democratic Multi-stakeholder Internet Governance</a:t>
            </a:r>
          </a:p>
          <a:p>
            <a:pPr lvl="1">
              <a:spcBef>
                <a:spcPts val="800"/>
              </a:spcBef>
              <a:buFont typeface="Arial" charset="0"/>
              <a:buChar char="•"/>
            </a:pPr>
            <a:r>
              <a:rPr lang="en-ZA" sz="2000" dirty="0" smtClean="0">
                <a:latin typeface="Tahoma" charset="0"/>
              </a:rPr>
              <a:t>Gender Equality </a:t>
            </a:r>
          </a:p>
          <a:p>
            <a:pPr marL="457200" lvl="1" indent="0">
              <a:spcBef>
                <a:spcPts val="800"/>
              </a:spcBef>
            </a:pPr>
            <a:r>
              <a:rPr lang="en-ZA" sz="2000" dirty="0">
                <a:latin typeface="Tahoma" charset="0"/>
              </a:rPr>
              <a:t>Source: http</a:t>
            </a:r>
            <a:r>
              <a:rPr lang="en-ZA" sz="2000" dirty="0" smtClean="0">
                <a:latin typeface="Tahoma" charset="0"/>
              </a:rPr>
              <a:t>://www.africaninternetrights.org/</a:t>
            </a:r>
          </a:p>
          <a:p>
            <a:pPr marL="457200" lvl="1" indent="0">
              <a:spcBef>
                <a:spcPts val="800"/>
              </a:spcBef>
            </a:pPr>
            <a:endParaRPr lang="en-ZA" sz="2000" dirty="0" smtClean="0">
              <a:latin typeface="Tahoma" charset="0"/>
            </a:endParaRPr>
          </a:p>
          <a:p>
            <a:pPr>
              <a:spcBef>
                <a:spcPts val="800"/>
              </a:spcBef>
              <a:buFont typeface="Arial" charset="0"/>
              <a:buChar char="•"/>
            </a:pPr>
            <a:endParaRPr lang="en-ZA" dirty="0" smtClean="0">
              <a:latin typeface="Tahoma" charset="0"/>
            </a:endParaRPr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428625" y="1340768"/>
            <a:ext cx="8286750" cy="1588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/>
          </a:ln>
          <a:effectLst>
            <a:outerShdw blurRad="63500"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 b="1" dirty="0" smtClean="0">
                <a:latin typeface="Calibri" charset="0"/>
              </a:rPr>
              <a:t>Linkages between Open Source Software and Internet Rights</a:t>
            </a:r>
            <a:endParaRPr lang="en-US" sz="3600" b="1" dirty="0">
              <a:latin typeface="Calibri" charset="0"/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1313" indent="-33178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marL="9525" indent="0">
              <a:spcBef>
                <a:spcPts val="800"/>
              </a:spcBef>
              <a:buClrTx/>
            </a:pPr>
            <a:endParaRPr lang="en-ZA" sz="2000" dirty="0" smtClean="0">
              <a:latin typeface="Tahoma" charset="0"/>
            </a:endParaRPr>
          </a:p>
          <a:p>
            <a:pPr marL="352425" indent="-342900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sz="2400" dirty="0" smtClean="0">
                <a:latin typeface="Tahoma" charset="0"/>
              </a:rPr>
              <a:t>The two are not mutually exclusive</a:t>
            </a:r>
          </a:p>
          <a:p>
            <a:pPr marL="754062" lvl="1" indent="-342900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sz="2400" dirty="0" smtClean="0">
                <a:latin typeface="Tahoma" charset="0"/>
              </a:rPr>
              <a:t>Openness</a:t>
            </a:r>
          </a:p>
          <a:p>
            <a:pPr marL="754062" lvl="1" indent="-342900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sz="2400" dirty="0" smtClean="0">
                <a:latin typeface="Tahoma" charset="0"/>
              </a:rPr>
              <a:t>Open Standards</a:t>
            </a:r>
          </a:p>
          <a:p>
            <a:pPr marL="754062" lvl="1" indent="-342900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sz="2400" dirty="0" smtClean="0">
                <a:latin typeface="Tahoma" charset="0"/>
              </a:rPr>
              <a:t>Free as in freedom </a:t>
            </a:r>
          </a:p>
          <a:p>
            <a:pPr marL="352425" indent="-342900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sz="2400" dirty="0" smtClean="0">
                <a:latin typeface="Tahoma" charset="0"/>
              </a:rPr>
              <a:t>The internet is a major base for distribution of OSS</a:t>
            </a:r>
          </a:p>
          <a:p>
            <a:pPr marL="352425" indent="-342900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sz="2400" dirty="0" smtClean="0">
                <a:latin typeface="Tahoma" charset="0"/>
              </a:rPr>
              <a:t>OSS contributes towards accessibility of the internet and innovation</a:t>
            </a:r>
          </a:p>
          <a:p>
            <a:pPr marL="352425" indent="-342900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endParaRPr lang="en-ZA" sz="2400" dirty="0" smtClean="0">
              <a:latin typeface="Tahoma" charset="0"/>
            </a:endParaRP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428625" y="1428750"/>
            <a:ext cx="8286750" cy="1588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/>
          </a:ln>
          <a:effectLst>
            <a:outerShdw blurRad="63500"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18488" cy="634082"/>
          </a:xfrm>
        </p:spPr>
        <p:txBody>
          <a:bodyPr/>
          <a:lstStyle/>
          <a:p>
            <a:r>
              <a:rPr lang="en-ZA" dirty="0" smtClean="0"/>
              <a:t>South African OSS Policy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18488" cy="5328592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ZA" sz="2400" dirty="0"/>
              <a:t>The South African Government will </a:t>
            </a:r>
            <a:r>
              <a:rPr lang="en-ZA" sz="2400" dirty="0" smtClean="0"/>
              <a:t>implement FOSS </a:t>
            </a:r>
            <a:r>
              <a:rPr lang="en-ZA" sz="2400" dirty="0"/>
              <a:t>unless proprietary software </a:t>
            </a:r>
            <a:r>
              <a:rPr lang="en-ZA" sz="2400" dirty="0" smtClean="0"/>
              <a:t>is demonstrated </a:t>
            </a:r>
            <a:r>
              <a:rPr lang="en-ZA" sz="2400" dirty="0"/>
              <a:t>to be significantly superior</a:t>
            </a:r>
            <a:endParaRPr lang="en-ZA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ZA" sz="2400" dirty="0" smtClean="0"/>
              <a:t>Government </a:t>
            </a:r>
            <a:r>
              <a:rPr lang="en-ZA" sz="2400" dirty="0"/>
              <a:t>will migrate </a:t>
            </a:r>
            <a:r>
              <a:rPr lang="en-ZA" sz="2400" dirty="0" smtClean="0"/>
              <a:t>current proprietary </a:t>
            </a:r>
            <a:r>
              <a:rPr lang="en-ZA" sz="2400" dirty="0"/>
              <a:t>software to </a:t>
            </a:r>
            <a:r>
              <a:rPr lang="en-ZA" sz="2400" dirty="0" smtClean="0"/>
              <a:t>FOSS whenever </a:t>
            </a:r>
            <a:r>
              <a:rPr lang="en-ZA" sz="2400" dirty="0"/>
              <a:t>comparable software </a:t>
            </a:r>
            <a:r>
              <a:rPr lang="en-ZA" sz="2400" dirty="0" smtClean="0"/>
              <a:t>exists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ZA" sz="2400" dirty="0"/>
              <a:t>All new software developed for or by the </a:t>
            </a:r>
            <a:r>
              <a:rPr lang="en-ZA" sz="2400" dirty="0" smtClean="0"/>
              <a:t>Government </a:t>
            </a:r>
            <a:r>
              <a:rPr lang="en-ZA" sz="2400" dirty="0"/>
              <a:t>will be based </a:t>
            </a:r>
            <a:r>
              <a:rPr lang="en-ZA" sz="2400" dirty="0" smtClean="0"/>
              <a:t>on open </a:t>
            </a:r>
            <a:r>
              <a:rPr lang="en-ZA" sz="2400" dirty="0"/>
              <a:t>standards, adherent to FOSS principles, and licensed using a FOSS </a:t>
            </a:r>
            <a:r>
              <a:rPr lang="en-ZA" sz="2400" dirty="0" smtClean="0"/>
              <a:t>license where possible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ZA" sz="2400" dirty="0" smtClean="0"/>
              <a:t>Government </a:t>
            </a:r>
            <a:r>
              <a:rPr lang="en-ZA" sz="2400" dirty="0"/>
              <a:t>will ensure all Government content and </a:t>
            </a:r>
            <a:r>
              <a:rPr lang="en-ZA" sz="2400" dirty="0" smtClean="0"/>
              <a:t>content developed </a:t>
            </a:r>
            <a:r>
              <a:rPr lang="en-ZA" sz="2400" dirty="0"/>
              <a:t>using Government resources is made Open </a:t>
            </a:r>
            <a:r>
              <a:rPr lang="en-ZA" sz="2400" dirty="0" smtClean="0"/>
              <a:t>Content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ZA" sz="2400" dirty="0" smtClean="0"/>
              <a:t>Government </a:t>
            </a:r>
            <a:r>
              <a:rPr lang="en-ZA" sz="2400" dirty="0"/>
              <a:t>will encourage the use of Open Content and </a:t>
            </a:r>
            <a:r>
              <a:rPr lang="en-ZA" sz="2400" dirty="0" smtClean="0"/>
              <a:t>Open Standards </a:t>
            </a:r>
            <a:r>
              <a:rPr lang="en-ZA" sz="2400" dirty="0"/>
              <a:t>within South Africa</a:t>
            </a:r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428625" y="1050939"/>
            <a:ext cx="8286750" cy="1588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/>
          </a:ln>
          <a:effectLst>
            <a:outerShdw blurRad="63500"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3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1979712" y="1124744"/>
            <a:ext cx="7021413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41313" indent="-331788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just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dirty="0" smtClean="0">
                <a:latin typeface="Tahoma" charset="0"/>
              </a:rPr>
              <a:t>The digital/internet economy currently contributes 2,5 % to the South African GDP</a:t>
            </a:r>
          </a:p>
          <a:p>
            <a:pPr algn="just">
              <a:spcBef>
                <a:spcPts val="800"/>
              </a:spcBef>
              <a:buClrTx/>
              <a:buFont typeface="Arial" panose="020B0604020202020204" pitchFamily="34" charset="0"/>
              <a:buChar char="•"/>
            </a:pPr>
            <a:r>
              <a:rPr lang="en-ZA" dirty="0" smtClean="0">
                <a:latin typeface="Tahoma" charset="0"/>
              </a:rPr>
              <a:t>South African government spends billions annually on software and a bigger chunk leaves the country</a:t>
            </a:r>
          </a:p>
          <a:p>
            <a:pPr marL="9525" indent="0" algn="just">
              <a:spcBef>
                <a:spcPts val="800"/>
              </a:spcBef>
              <a:buClrTx/>
            </a:pPr>
            <a:endParaRPr lang="en-ZA" dirty="0" smtClean="0">
              <a:latin typeface="Tahoma" charset="0"/>
            </a:endParaRPr>
          </a:p>
          <a:p>
            <a:pPr>
              <a:spcBef>
                <a:spcPts val="800"/>
              </a:spcBef>
              <a:buFont typeface="Arial" charset="0"/>
              <a:buChar char="•"/>
            </a:pPr>
            <a:endParaRPr lang="en-ZA" dirty="0">
              <a:latin typeface="Tahoma" charset="0"/>
            </a:endParaRP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252413"/>
            <a:ext cx="82296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>
              <a:buClrTx/>
              <a:buFontTx/>
              <a:buNone/>
            </a:pPr>
            <a:endParaRPr lang="en-US" sz="3600" b="1" dirty="0">
              <a:latin typeface="Calibri" charset="0"/>
            </a:endParaRP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428625" y="1124744"/>
            <a:ext cx="8286750" cy="1588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/>
          </a:ln>
          <a:effectLst>
            <a:outerShdw blurRad="63500" dist="20160" dir="5400000" algn="ctr" rotWithShape="0">
              <a:srgbClr val="000000">
                <a:alpha val="38034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68760"/>
            <a:ext cx="1872208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18488" cy="778097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Calibri" charset="0"/>
                <a:ea typeface="ＭＳ Ｐゴシック" charset="0"/>
                <a:cs typeface="Arial Unicode MS" charset="0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Calibri" charset="0"/>
                <a:ea typeface="ＭＳ Ｐゴシック" charset="0"/>
                <a:cs typeface="Arial Unicode MS" charset="0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Calibri" charset="0"/>
                <a:ea typeface="ＭＳ Ｐゴシック" charset="0"/>
                <a:cs typeface="Arial Unicode MS" charset="0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Calibri" charset="0"/>
                <a:ea typeface="ＭＳ Ｐゴシック" charset="0"/>
                <a:cs typeface="Arial Unicode MS" charset="0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Calibri" charset="0"/>
                <a:ea typeface="ＭＳ Ｐゴシック" charset="0"/>
                <a:cs typeface="Arial Unicode MS" charset="0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Calibri" charset="0"/>
                <a:ea typeface="ＭＳ Ｐゴシック" charset="0"/>
                <a:cs typeface="Arial Unicode MS" charset="0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Calibri" charset="0"/>
                <a:ea typeface="ＭＳ Ｐゴシック" charset="0"/>
                <a:cs typeface="Arial Unicode MS" charset="0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 sz="4400">
                <a:solidFill>
                  <a:srgbClr val="000000"/>
                </a:solidFill>
                <a:latin typeface="Calibri" charset="0"/>
                <a:ea typeface="ＭＳ Ｐゴシック" charset="0"/>
                <a:cs typeface="Arial Unicode MS" charset="0"/>
              </a:defRPr>
            </a:lvl9pPr>
          </a:lstStyle>
          <a:p>
            <a:r>
              <a:rPr lang="en-ZA" kern="0" dirty="0" smtClean="0"/>
              <a:t>Towards Digital Economic Growth</a:t>
            </a:r>
            <a:endParaRPr lang="en-ZA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2051719" y="2348880"/>
            <a:ext cx="6949405" cy="4134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" indent="0" algn="just">
              <a:spcBef>
                <a:spcPts val="800"/>
              </a:spcBef>
              <a:buClrTx/>
            </a:pPr>
            <a:r>
              <a:rPr lang="en-ZA" sz="1600" b="1" dirty="0" smtClean="0">
                <a:solidFill>
                  <a:schemeClr val="tx1"/>
                </a:solidFill>
                <a:latin typeface="Tahoma" charset="0"/>
              </a:rPr>
              <a:t>Findings of the Report on the Impact of Internet Regulation on Investment commissioned by Google</a:t>
            </a:r>
            <a:r>
              <a:rPr lang="en-ZA" sz="1600" dirty="0" smtClean="0">
                <a:solidFill>
                  <a:schemeClr val="tx1"/>
                </a:solidFill>
                <a:latin typeface="Tahoma" charset="0"/>
              </a:rPr>
              <a:t>. Government Actions or Initiatives that would impact Investment Decisions:-</a:t>
            </a:r>
          </a:p>
          <a:p>
            <a:pPr marL="9525" indent="0" algn="just">
              <a:spcBef>
                <a:spcPts val="800"/>
              </a:spcBef>
              <a:buClrTx/>
            </a:pPr>
            <a:r>
              <a:rPr lang="en-ZA" sz="1600" dirty="0" smtClean="0">
                <a:solidFill>
                  <a:schemeClr val="tx1"/>
                </a:solidFill>
                <a:latin typeface="Tahoma" charset="0"/>
              </a:rPr>
              <a:t>The Government:-</a:t>
            </a:r>
          </a:p>
          <a:p>
            <a:pPr marL="352425" indent="-342900">
              <a:buFont typeface="+mj-lt"/>
              <a:buAutoNum type="arabicPeriod"/>
            </a:pPr>
            <a:r>
              <a:rPr lang="en-ZA" sz="1600" dirty="0" smtClean="0">
                <a:solidFill>
                  <a:schemeClr val="tx1"/>
                </a:solidFill>
              </a:rPr>
              <a:t>is </a:t>
            </a:r>
            <a:r>
              <a:rPr lang="en-ZA" sz="1600" dirty="0">
                <a:solidFill>
                  <a:schemeClr val="tx1"/>
                </a:solidFill>
              </a:rPr>
              <a:t>open minded about new business </a:t>
            </a:r>
            <a:r>
              <a:rPr lang="en-ZA" sz="1600" dirty="0" smtClean="0">
                <a:solidFill>
                  <a:schemeClr val="tx1"/>
                </a:solidFill>
              </a:rPr>
              <a:t>models (</a:t>
            </a:r>
            <a:r>
              <a:rPr lang="en-ZA" sz="1600" dirty="0" err="1" smtClean="0">
                <a:solidFill>
                  <a:schemeClr val="tx1"/>
                </a:solidFill>
              </a:rPr>
              <a:t>e.g</a:t>
            </a:r>
            <a:r>
              <a:rPr lang="en-ZA" sz="1600" dirty="0" smtClean="0">
                <a:solidFill>
                  <a:schemeClr val="tx1"/>
                </a:solidFill>
              </a:rPr>
              <a:t> sharing economy)</a:t>
            </a:r>
          </a:p>
          <a:p>
            <a:pPr marL="352425" indent="-342900">
              <a:buFont typeface="+mj-lt"/>
              <a:buAutoNum type="arabicPeriod"/>
            </a:pPr>
            <a:r>
              <a:rPr lang="en-ZA" sz="1600" dirty="0" smtClean="0">
                <a:solidFill>
                  <a:schemeClr val="tx1"/>
                </a:solidFill>
              </a:rPr>
              <a:t>protects </a:t>
            </a:r>
            <a:r>
              <a:rPr lang="en-ZA" sz="1600" dirty="0">
                <a:solidFill>
                  <a:schemeClr val="tx1"/>
                </a:solidFill>
              </a:rPr>
              <a:t>freedom of </a:t>
            </a:r>
            <a:r>
              <a:rPr lang="en-ZA" sz="1600" dirty="0" smtClean="0">
                <a:solidFill>
                  <a:schemeClr val="tx1"/>
                </a:solidFill>
              </a:rPr>
              <a:t>expression on </a:t>
            </a:r>
            <a:r>
              <a:rPr lang="en-ZA" sz="1600" dirty="0">
                <a:solidFill>
                  <a:schemeClr val="tx1"/>
                </a:solidFill>
              </a:rPr>
              <a:t>the </a:t>
            </a:r>
            <a:r>
              <a:rPr lang="en-ZA" sz="1600" dirty="0" smtClean="0">
                <a:solidFill>
                  <a:schemeClr val="tx1"/>
                </a:solidFill>
              </a:rPr>
              <a:t>internet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1600" dirty="0" smtClean="0">
                <a:solidFill>
                  <a:schemeClr val="tx1"/>
                </a:solidFill>
              </a:rPr>
              <a:t>invests </a:t>
            </a:r>
            <a:r>
              <a:rPr lang="en-ZA" sz="1600" dirty="0">
                <a:solidFill>
                  <a:schemeClr val="tx1"/>
                </a:solidFill>
              </a:rPr>
              <a:t>in education and digital </a:t>
            </a:r>
            <a:r>
              <a:rPr lang="en-ZA" sz="1600" dirty="0" smtClean="0">
                <a:solidFill>
                  <a:schemeClr val="tx1"/>
                </a:solidFill>
              </a:rPr>
              <a:t>skills boosting </a:t>
            </a:r>
            <a:r>
              <a:rPr lang="en-ZA" sz="1600" dirty="0">
                <a:solidFill>
                  <a:schemeClr val="tx1"/>
                </a:solidFill>
              </a:rPr>
              <a:t>(e.g. literacy, high </a:t>
            </a:r>
            <a:r>
              <a:rPr lang="en-ZA" sz="1600" dirty="0" smtClean="0">
                <a:solidFill>
                  <a:schemeClr val="tx1"/>
                </a:solidFill>
              </a:rPr>
              <a:t>tech)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1600" dirty="0" smtClean="0">
                <a:solidFill>
                  <a:schemeClr val="tx1"/>
                </a:solidFill>
              </a:rPr>
              <a:t>invests/enables </a:t>
            </a:r>
            <a:r>
              <a:rPr lang="en-ZA" sz="1600" dirty="0">
                <a:solidFill>
                  <a:schemeClr val="tx1"/>
                </a:solidFill>
              </a:rPr>
              <a:t>investing in the </a:t>
            </a:r>
            <a:r>
              <a:rPr lang="en-ZA" sz="1600" dirty="0" smtClean="0">
                <a:solidFill>
                  <a:schemeClr val="tx1"/>
                </a:solidFill>
              </a:rPr>
              <a:t>internet and </a:t>
            </a:r>
            <a:r>
              <a:rPr lang="en-ZA" sz="1600" dirty="0">
                <a:solidFill>
                  <a:schemeClr val="tx1"/>
                </a:solidFill>
              </a:rPr>
              <a:t>mobile </a:t>
            </a:r>
            <a:r>
              <a:rPr lang="en-ZA" sz="1600" dirty="0" smtClean="0">
                <a:solidFill>
                  <a:schemeClr val="tx1"/>
                </a:solidFill>
              </a:rPr>
              <a:t>infrastructure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1600" dirty="0" smtClean="0">
                <a:solidFill>
                  <a:schemeClr val="tx1"/>
                </a:solidFill>
              </a:rPr>
              <a:t>activates </a:t>
            </a:r>
            <a:r>
              <a:rPr lang="en-ZA" sz="1600" dirty="0">
                <a:solidFill>
                  <a:schemeClr val="tx1"/>
                </a:solidFill>
              </a:rPr>
              <a:t>policies aimed at reducing </a:t>
            </a:r>
            <a:r>
              <a:rPr lang="en-ZA" sz="1600" dirty="0" smtClean="0">
                <a:solidFill>
                  <a:schemeClr val="tx1"/>
                </a:solidFill>
              </a:rPr>
              <a:t>taxes and </a:t>
            </a:r>
            <a:r>
              <a:rPr lang="en-ZA" sz="1600" dirty="0">
                <a:solidFill>
                  <a:schemeClr val="tx1"/>
                </a:solidFill>
              </a:rPr>
              <a:t>fees for end internet and mobile </a:t>
            </a:r>
            <a:r>
              <a:rPr lang="en-ZA" sz="1600" dirty="0" smtClean="0">
                <a:solidFill>
                  <a:schemeClr val="tx1"/>
                </a:solidFill>
              </a:rPr>
              <a:t>users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1600" dirty="0">
                <a:solidFill>
                  <a:schemeClr val="tx1"/>
                </a:solidFill>
              </a:rPr>
              <a:t>promotes open data </a:t>
            </a:r>
            <a:r>
              <a:rPr lang="en-ZA" sz="1600" dirty="0" smtClean="0">
                <a:solidFill>
                  <a:schemeClr val="tx1"/>
                </a:solidFill>
              </a:rPr>
              <a:t>use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1600" dirty="0" smtClean="0">
                <a:solidFill>
                  <a:schemeClr val="tx1"/>
                </a:solidFill>
              </a:rPr>
              <a:t>adopts </a:t>
            </a:r>
            <a:r>
              <a:rPr lang="en-ZA" sz="1600" dirty="0">
                <a:solidFill>
                  <a:schemeClr val="tx1"/>
                </a:solidFill>
              </a:rPr>
              <a:t>policies </a:t>
            </a:r>
            <a:r>
              <a:rPr lang="en-ZA" sz="1600" dirty="0" smtClean="0">
                <a:solidFill>
                  <a:schemeClr val="tx1"/>
                </a:solidFill>
              </a:rPr>
              <a:t>aimed </a:t>
            </a:r>
            <a:r>
              <a:rPr lang="en-ZA" sz="1600" dirty="0">
                <a:solidFill>
                  <a:schemeClr val="tx1"/>
                </a:solidFill>
              </a:rPr>
              <a:t>at liberalizing </a:t>
            </a:r>
            <a:r>
              <a:rPr lang="en-ZA" sz="1600" dirty="0" smtClean="0">
                <a:solidFill>
                  <a:schemeClr val="tx1"/>
                </a:solidFill>
              </a:rPr>
              <a:t>mobile payments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1600" dirty="0" smtClean="0">
                <a:solidFill>
                  <a:schemeClr val="tx1"/>
                </a:solidFill>
              </a:rPr>
              <a:t>facilitates </a:t>
            </a:r>
            <a:r>
              <a:rPr lang="en-ZA" sz="1600" dirty="0">
                <a:solidFill>
                  <a:schemeClr val="tx1"/>
                </a:solidFill>
              </a:rPr>
              <a:t>policies enabling access </a:t>
            </a:r>
            <a:r>
              <a:rPr lang="en-ZA" sz="1600" dirty="0" smtClean="0">
                <a:solidFill>
                  <a:schemeClr val="tx1"/>
                </a:solidFill>
              </a:rPr>
              <a:t>to spectrum </a:t>
            </a:r>
            <a:r>
              <a:rPr lang="en-ZA" sz="1600" dirty="0">
                <a:solidFill>
                  <a:schemeClr val="tx1"/>
                </a:solidFill>
              </a:rPr>
              <a:t>and </a:t>
            </a:r>
            <a:r>
              <a:rPr lang="en-ZA" sz="1600" dirty="0" smtClean="0">
                <a:solidFill>
                  <a:schemeClr val="tx1"/>
                </a:solidFill>
              </a:rPr>
              <a:t>backhaul</a:t>
            </a:r>
          </a:p>
          <a:p>
            <a:pPr marL="342900" indent="-342900">
              <a:buFont typeface="+mj-lt"/>
              <a:buAutoNum type="arabicPeriod"/>
            </a:pPr>
            <a:r>
              <a:rPr lang="en-ZA" sz="1600" dirty="0" smtClean="0">
                <a:solidFill>
                  <a:schemeClr val="tx1"/>
                </a:solidFill>
              </a:rPr>
              <a:t>releases </a:t>
            </a:r>
            <a:r>
              <a:rPr lang="en-ZA" sz="1600" dirty="0">
                <a:solidFill>
                  <a:schemeClr val="tx1"/>
                </a:solidFill>
              </a:rPr>
              <a:t>transparent regulatory roadmaps </a:t>
            </a:r>
            <a:r>
              <a:rPr lang="en-ZA" sz="1600" dirty="0" smtClean="0">
                <a:solidFill>
                  <a:schemeClr val="tx1"/>
                </a:solidFill>
              </a:rPr>
              <a:t>and holds </a:t>
            </a:r>
            <a:r>
              <a:rPr lang="en-ZA" sz="1600" dirty="0">
                <a:solidFill>
                  <a:schemeClr val="tx1"/>
                </a:solidFill>
              </a:rPr>
              <a:t>public consultations on all new </a:t>
            </a:r>
            <a:r>
              <a:rPr lang="en-ZA" sz="1600" dirty="0" smtClean="0">
                <a:solidFill>
                  <a:schemeClr val="tx1"/>
                </a:solidFill>
              </a:rPr>
              <a:t>legislative proposals on  internet/mobile regulation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ＭＳ Ｐゴシック"/>
        <a:cs typeface="Arial Unicode MS"/>
      </a:majorFont>
      <a:minorFont>
        <a:latin typeface="Calibri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2987</TotalTime>
  <Words>820</Words>
  <Application>Microsoft Office PowerPoint</Application>
  <PresentationFormat>On-screen Show (4:3)</PresentationFormat>
  <Paragraphs>125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South African OSS Policy</vt:lpstr>
      <vt:lpstr>PowerPoint Presentation</vt:lpstr>
      <vt:lpstr>PowerPoint Presentation</vt:lpstr>
      <vt:lpstr>What is to be done by Drupalists?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 for organization and implementation of a learning network</dc:title>
  <dc:creator>Vuyo</dc:creator>
  <cp:lastModifiedBy>Seaparo Phala</cp:lastModifiedBy>
  <cp:revision>360</cp:revision>
  <cp:lastPrinted>1601-01-01T00:00:00Z</cp:lastPrinted>
  <dcterms:created xsi:type="dcterms:W3CDTF">2009-03-25T02:18:47Z</dcterms:created>
  <dcterms:modified xsi:type="dcterms:W3CDTF">2016-05-26T12:00:06Z</dcterms:modified>
</cp:coreProperties>
</file>